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E2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>
      <p:cViewPr varScale="1">
        <p:scale>
          <a:sx n="129" d="100"/>
          <a:sy n="129" d="100"/>
        </p:scale>
        <p:origin x="966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F929D8-6D10-43A6-A8F5-36787E66D91D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3FDCD03-F671-4959-B8F5-9911C62DB442}">
      <dgm:prSet phldrT="[Text]" custT="1"/>
      <dgm:spPr>
        <a:solidFill>
          <a:srgbClr val="92D050"/>
        </a:solidFill>
      </dgm:spPr>
      <dgm:t>
        <a:bodyPr/>
        <a:lstStyle/>
        <a:p>
          <a:r>
            <a:rPr lang="de-DE" sz="2000" dirty="0">
              <a:latin typeface="Arial" panose="020B0604020202020204" pitchFamily="34" charset="0"/>
              <a:cs typeface="Arial" panose="020B0604020202020204" pitchFamily="34" charset="0"/>
            </a:rPr>
            <a:t>Einjähriges gelenktes Praktikum</a:t>
          </a:r>
          <a:r>
            <a:rPr lang="de-DE" sz="2000" baseline="30000" dirty="0">
              <a:latin typeface="Arial" panose="020B0604020202020204" pitchFamily="34" charset="0"/>
              <a:cs typeface="Arial" panose="020B0604020202020204" pitchFamily="34" charset="0"/>
            </a:rPr>
            <a:t>3)</a:t>
          </a:r>
          <a:endParaRPr lang="de-D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B2E49E-3336-4411-B9CE-C791642BD4B0}" type="parTrans" cxnId="{9FD23F75-654C-4078-9F40-C9418142A631}">
      <dgm:prSet/>
      <dgm:spPr/>
      <dgm:t>
        <a:bodyPr/>
        <a:lstStyle/>
        <a:p>
          <a:endParaRPr lang="de-DE"/>
        </a:p>
      </dgm:t>
    </dgm:pt>
    <dgm:pt modelId="{CA5C11D4-A1A1-4772-A498-D42F401F38A6}" type="sibTrans" cxnId="{9FD23F75-654C-4078-9F40-C9418142A631}">
      <dgm:prSet/>
      <dgm:spPr/>
      <dgm:t>
        <a:bodyPr/>
        <a:lstStyle/>
        <a:p>
          <a:endParaRPr lang="de-DE"/>
        </a:p>
      </dgm:t>
    </dgm:pt>
    <dgm:pt modelId="{FE0C0055-C011-4838-A7F6-1E81F85D1C0C}">
      <dgm:prSet phldrT="[Text]"/>
      <dgm:spPr>
        <a:solidFill>
          <a:srgbClr val="92D050">
            <a:alpha val="23000"/>
          </a:srgbClr>
        </a:solidFill>
      </dgm:spPr>
      <dgm:t>
        <a:bodyPr/>
        <a:lstStyle/>
        <a:p>
          <a:r>
            <a:rPr lang="de-DE" dirty="0">
              <a:latin typeface="Arial" panose="020B0604020202020204" pitchFamily="34" charset="0"/>
              <a:cs typeface="Arial" panose="020B0604020202020204" pitchFamily="34" charset="0"/>
            </a:rPr>
            <a:t>Freiwilligendienst (z.B. FSJ, FÖJ, BFD, Wehrdienst, Zivildienst) </a:t>
          </a:r>
        </a:p>
      </dgm:t>
    </dgm:pt>
    <dgm:pt modelId="{FA152E59-AC61-4536-8806-FA6BFFA5D72C}" type="parTrans" cxnId="{863889EC-9E8D-430C-A374-3E912245D20B}">
      <dgm:prSet/>
      <dgm:spPr/>
      <dgm:t>
        <a:bodyPr/>
        <a:lstStyle/>
        <a:p>
          <a:endParaRPr lang="de-DE"/>
        </a:p>
      </dgm:t>
    </dgm:pt>
    <dgm:pt modelId="{62B4CB76-0690-4CB8-9558-9E396A3F8FD3}" type="sibTrans" cxnId="{863889EC-9E8D-430C-A374-3E912245D20B}">
      <dgm:prSet/>
      <dgm:spPr/>
      <dgm:t>
        <a:bodyPr/>
        <a:lstStyle/>
        <a:p>
          <a:endParaRPr lang="de-DE"/>
        </a:p>
      </dgm:t>
    </dgm:pt>
    <dgm:pt modelId="{B15BE1E8-607B-4A54-9D7A-722AF40E0D2C}">
      <dgm:prSet phldrT="[Text]" custT="1"/>
      <dgm:spPr>
        <a:solidFill>
          <a:srgbClr val="92D050"/>
        </a:solidFill>
      </dgm:spPr>
      <dgm:t>
        <a:bodyPr/>
        <a:lstStyle/>
        <a:p>
          <a:r>
            <a:rPr lang="de-DE" sz="2000" dirty="0">
              <a:latin typeface="Arial" panose="020B0604020202020204" pitchFamily="34" charset="0"/>
              <a:cs typeface="Arial" panose="020B0604020202020204" pitchFamily="34" charset="0"/>
            </a:rPr>
            <a:t>Abgeschlossene Berufsausbildung</a:t>
          </a:r>
        </a:p>
      </dgm:t>
    </dgm:pt>
    <dgm:pt modelId="{3743743B-B106-4952-8FFA-4A1B00C47F66}" type="parTrans" cxnId="{5F202B48-DF2B-45A4-BDFD-2AFF84DE63C9}">
      <dgm:prSet/>
      <dgm:spPr/>
      <dgm:t>
        <a:bodyPr/>
        <a:lstStyle/>
        <a:p>
          <a:endParaRPr lang="de-DE"/>
        </a:p>
      </dgm:t>
    </dgm:pt>
    <dgm:pt modelId="{0BEB84E2-7DA1-4B4D-9940-D4DAD83703F7}" type="sibTrans" cxnId="{5F202B48-DF2B-45A4-BDFD-2AFF84DE63C9}">
      <dgm:prSet/>
      <dgm:spPr/>
      <dgm:t>
        <a:bodyPr/>
        <a:lstStyle/>
        <a:p>
          <a:endParaRPr lang="de-DE"/>
        </a:p>
      </dgm:t>
    </dgm:pt>
    <dgm:pt modelId="{546C7E3B-13BC-4E81-8495-70AC889EC5D5}">
      <dgm:prSet phldrT="[Text]"/>
      <dgm:spPr>
        <a:solidFill>
          <a:srgbClr val="92D050">
            <a:alpha val="23000"/>
          </a:srgbClr>
        </a:solidFill>
      </dgm:spPr>
      <dgm:t>
        <a:bodyPr/>
        <a:lstStyle/>
        <a:p>
          <a:pPr>
            <a:buNone/>
          </a:pPr>
          <a:r>
            <a:rPr lang="de-DE" b="1" u="sng" dirty="0">
              <a:latin typeface="Arial" panose="020B0604020202020204" pitchFamily="34" charset="0"/>
              <a:cs typeface="Arial" panose="020B0604020202020204" pitchFamily="34" charset="0"/>
            </a:rPr>
            <a:t>oder</a:t>
          </a:r>
        </a:p>
      </dgm:t>
    </dgm:pt>
    <dgm:pt modelId="{418C5055-237A-4430-B6A0-E554A4D306DF}" type="parTrans" cxnId="{CDB5C1CD-EF6F-4533-9207-F004AF566E0D}">
      <dgm:prSet/>
      <dgm:spPr/>
      <dgm:t>
        <a:bodyPr/>
        <a:lstStyle/>
        <a:p>
          <a:endParaRPr lang="de-DE"/>
        </a:p>
      </dgm:t>
    </dgm:pt>
    <dgm:pt modelId="{C63D4183-DDE1-4A0F-9BE7-EECBDEDE8781}" type="sibTrans" cxnId="{CDB5C1CD-EF6F-4533-9207-F004AF566E0D}">
      <dgm:prSet/>
      <dgm:spPr/>
      <dgm:t>
        <a:bodyPr/>
        <a:lstStyle/>
        <a:p>
          <a:endParaRPr lang="de-DE"/>
        </a:p>
      </dgm:t>
    </dgm:pt>
    <dgm:pt modelId="{458C391D-7C52-4D7B-9A3D-5A79B5BDCF6D}">
      <dgm:prSet phldrT="[Text]"/>
      <dgm:spPr>
        <a:solidFill>
          <a:srgbClr val="92D050">
            <a:alpha val="23000"/>
          </a:srgbClr>
        </a:solidFill>
      </dgm:spPr>
      <dgm:t>
        <a:bodyPr/>
        <a:lstStyle/>
        <a:p>
          <a:r>
            <a:rPr lang="de-DE" dirty="0">
              <a:latin typeface="Arial" panose="020B0604020202020204" pitchFamily="34" charset="0"/>
              <a:cs typeface="Arial" panose="020B0604020202020204" pitchFamily="34" charset="0"/>
            </a:rPr>
            <a:t>Einjährige kontinuierliche Teilnahme an einer Berufsausbildung </a:t>
          </a:r>
        </a:p>
      </dgm:t>
    </dgm:pt>
    <dgm:pt modelId="{D8FC44DE-C5B7-4747-8DB7-1F6EDB75E284}" type="parTrans" cxnId="{4B8EE740-E1BD-49C9-BA02-88C288DACA7C}">
      <dgm:prSet/>
      <dgm:spPr/>
      <dgm:t>
        <a:bodyPr/>
        <a:lstStyle/>
        <a:p>
          <a:endParaRPr lang="de-DE"/>
        </a:p>
      </dgm:t>
    </dgm:pt>
    <dgm:pt modelId="{BE8D7023-D612-45A3-A1FB-2775B333ED2B}" type="sibTrans" cxnId="{4B8EE740-E1BD-49C9-BA02-88C288DACA7C}">
      <dgm:prSet/>
      <dgm:spPr/>
      <dgm:t>
        <a:bodyPr/>
        <a:lstStyle/>
        <a:p>
          <a:endParaRPr lang="de-DE"/>
        </a:p>
      </dgm:t>
    </dgm:pt>
    <dgm:pt modelId="{B7568555-D889-4CBA-AED1-77A0AAFF74CF}">
      <dgm:prSet phldrT="[Text]"/>
      <dgm:spPr>
        <a:solidFill>
          <a:srgbClr val="92D050">
            <a:alpha val="23000"/>
          </a:srgbClr>
        </a:solidFill>
      </dgm:spPr>
      <dgm:t>
        <a:bodyPr/>
        <a:lstStyle/>
        <a:p>
          <a:pPr>
            <a:buNone/>
          </a:pPr>
          <a:r>
            <a:rPr lang="de-DE" b="1" u="sng" dirty="0">
              <a:latin typeface="Arial" panose="020B0604020202020204" pitchFamily="34" charset="0"/>
              <a:cs typeface="Arial" panose="020B0604020202020204" pitchFamily="34" charset="0"/>
            </a:rPr>
            <a:t>oder </a:t>
          </a:r>
        </a:p>
      </dgm:t>
    </dgm:pt>
    <dgm:pt modelId="{F05787E4-F4D8-4619-87F3-AEA45ADF6333}" type="parTrans" cxnId="{E7FF2673-7DF6-42A4-9CAC-D8BF1F349E3D}">
      <dgm:prSet/>
      <dgm:spPr/>
      <dgm:t>
        <a:bodyPr/>
        <a:lstStyle/>
        <a:p>
          <a:endParaRPr lang="de-DE"/>
        </a:p>
      </dgm:t>
    </dgm:pt>
    <dgm:pt modelId="{F335A7B7-6620-4A0A-BD09-9D4CF1945CC0}" type="sibTrans" cxnId="{E7FF2673-7DF6-42A4-9CAC-D8BF1F349E3D}">
      <dgm:prSet/>
      <dgm:spPr/>
      <dgm:t>
        <a:bodyPr/>
        <a:lstStyle/>
        <a:p>
          <a:endParaRPr lang="de-DE"/>
        </a:p>
      </dgm:t>
    </dgm:pt>
    <dgm:pt modelId="{B755D4A1-0C3F-4A00-92B2-E60513B6A47A}">
      <dgm:prSet phldrT="[Text]"/>
      <dgm:spPr>
        <a:solidFill>
          <a:srgbClr val="92D050">
            <a:alpha val="23000"/>
          </a:srgbClr>
        </a:solidFill>
      </dgm:spPr>
      <dgm:t>
        <a:bodyPr/>
        <a:lstStyle/>
        <a:p>
          <a:r>
            <a:rPr lang="de-DE" dirty="0">
              <a:latin typeface="Arial" panose="020B0604020202020204" pitchFamily="34" charset="0"/>
              <a:cs typeface="Arial" panose="020B0604020202020204" pitchFamily="34" charset="0"/>
            </a:rPr>
            <a:t>2 Jahre berufliche Tätigkeit in einem Berufsfeld </a:t>
          </a:r>
        </a:p>
      </dgm:t>
    </dgm:pt>
    <dgm:pt modelId="{6513A5CF-D289-424A-84CF-4042BF74FA6C}" type="parTrans" cxnId="{E1667502-ECED-4AA0-944F-87F3793BF626}">
      <dgm:prSet/>
      <dgm:spPr/>
      <dgm:t>
        <a:bodyPr/>
        <a:lstStyle/>
        <a:p>
          <a:endParaRPr lang="de-DE"/>
        </a:p>
      </dgm:t>
    </dgm:pt>
    <dgm:pt modelId="{E1BE13B4-5F6F-4B70-BE06-DF688AFEC2C8}" type="sibTrans" cxnId="{E1667502-ECED-4AA0-944F-87F3793BF626}">
      <dgm:prSet/>
      <dgm:spPr/>
      <dgm:t>
        <a:bodyPr/>
        <a:lstStyle/>
        <a:p>
          <a:endParaRPr lang="de-DE"/>
        </a:p>
      </dgm:t>
    </dgm:pt>
    <dgm:pt modelId="{2F787208-B303-401D-B705-7F9E5BA7A064}">
      <dgm:prSet phldrT="[Text]"/>
      <dgm:spPr>
        <a:solidFill>
          <a:srgbClr val="92D050">
            <a:alpha val="23000"/>
          </a:srgbClr>
        </a:solidFill>
      </dgm:spPr>
      <dgm:t>
        <a:bodyPr/>
        <a:lstStyle/>
        <a:p>
          <a:pPr>
            <a:buNone/>
          </a:pPr>
          <a:endParaRPr lang="de-DE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880EB2-C5DA-4C64-BDC7-37E19A8DE38F}" type="parTrans" cxnId="{E06ABC56-5FE1-4CCA-8155-FB971BCF81C1}">
      <dgm:prSet/>
      <dgm:spPr/>
      <dgm:t>
        <a:bodyPr/>
        <a:lstStyle/>
        <a:p>
          <a:endParaRPr lang="de-DE"/>
        </a:p>
      </dgm:t>
    </dgm:pt>
    <dgm:pt modelId="{17DDC50B-F050-45DA-956A-7953CB0897EE}" type="sibTrans" cxnId="{E06ABC56-5FE1-4CCA-8155-FB971BCF81C1}">
      <dgm:prSet/>
      <dgm:spPr/>
      <dgm:t>
        <a:bodyPr/>
        <a:lstStyle/>
        <a:p>
          <a:endParaRPr lang="de-DE"/>
        </a:p>
      </dgm:t>
    </dgm:pt>
    <dgm:pt modelId="{56C17559-5C5C-49EF-8E8F-80A14DBC10FF}">
      <dgm:prSet phldrT="[Text]"/>
      <dgm:spPr>
        <a:solidFill>
          <a:srgbClr val="92D050">
            <a:alpha val="23000"/>
          </a:srgbClr>
        </a:solidFill>
      </dgm:spPr>
      <dgm:t>
        <a:bodyPr/>
        <a:lstStyle/>
        <a:p>
          <a:pPr>
            <a:buNone/>
          </a:pPr>
          <a:endParaRPr lang="de-DE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A5BD75-BFB8-472B-8E1E-774E8A0C37C2}" type="parTrans" cxnId="{6CB0C632-465E-4C16-A1AC-548C1F4666EE}">
      <dgm:prSet/>
      <dgm:spPr/>
      <dgm:t>
        <a:bodyPr/>
        <a:lstStyle/>
        <a:p>
          <a:endParaRPr lang="de-DE"/>
        </a:p>
      </dgm:t>
    </dgm:pt>
    <dgm:pt modelId="{9EF5DA31-3AF1-4EF0-BE69-FFFBC344C6AA}" type="sibTrans" cxnId="{6CB0C632-465E-4C16-A1AC-548C1F4666EE}">
      <dgm:prSet/>
      <dgm:spPr/>
      <dgm:t>
        <a:bodyPr/>
        <a:lstStyle/>
        <a:p>
          <a:endParaRPr lang="de-DE"/>
        </a:p>
      </dgm:t>
    </dgm:pt>
    <dgm:pt modelId="{B42FE82C-CE3A-4625-89A9-5EE73730C41C}" type="pres">
      <dgm:prSet presAssocID="{0DF929D8-6D10-43A6-A8F5-36787E66D91D}" presName="Name0" presStyleCnt="0">
        <dgm:presLayoutVars>
          <dgm:dir/>
          <dgm:animLvl val="lvl"/>
          <dgm:resizeHandles/>
        </dgm:presLayoutVars>
      </dgm:prSet>
      <dgm:spPr/>
    </dgm:pt>
    <dgm:pt modelId="{92857643-EB78-412C-AF7D-3AE49A38BB61}" type="pres">
      <dgm:prSet presAssocID="{E3FDCD03-F671-4959-B8F5-9911C62DB442}" presName="linNode" presStyleCnt="0"/>
      <dgm:spPr/>
    </dgm:pt>
    <dgm:pt modelId="{7D348DE4-E3EC-4B1F-923B-06192C9ED87D}" type="pres">
      <dgm:prSet presAssocID="{E3FDCD03-F671-4959-B8F5-9911C62DB442}" presName="parentShp" presStyleLbl="node1" presStyleIdx="0" presStyleCnt="2">
        <dgm:presLayoutVars>
          <dgm:bulletEnabled val="1"/>
        </dgm:presLayoutVars>
      </dgm:prSet>
      <dgm:spPr/>
    </dgm:pt>
    <dgm:pt modelId="{5E2AE5F7-F7B8-49C8-BDB8-D3D541CF4916}" type="pres">
      <dgm:prSet presAssocID="{E3FDCD03-F671-4959-B8F5-9911C62DB442}" presName="childShp" presStyleLbl="bgAccFollowNode1" presStyleIdx="0" presStyleCnt="2">
        <dgm:presLayoutVars>
          <dgm:bulletEnabled val="1"/>
        </dgm:presLayoutVars>
      </dgm:prSet>
      <dgm:spPr/>
    </dgm:pt>
    <dgm:pt modelId="{F8AA57A7-E301-4846-84CD-4F8C5E783E28}" type="pres">
      <dgm:prSet presAssocID="{CA5C11D4-A1A1-4772-A498-D42F401F38A6}" presName="spacing" presStyleCnt="0"/>
      <dgm:spPr/>
    </dgm:pt>
    <dgm:pt modelId="{4E83F389-7320-4159-A0B0-D5EA122015F9}" type="pres">
      <dgm:prSet presAssocID="{B15BE1E8-607B-4A54-9D7A-722AF40E0D2C}" presName="linNode" presStyleCnt="0"/>
      <dgm:spPr/>
    </dgm:pt>
    <dgm:pt modelId="{8D23AA8C-C95C-4665-B290-80853D80AF80}" type="pres">
      <dgm:prSet presAssocID="{B15BE1E8-607B-4A54-9D7A-722AF40E0D2C}" presName="parentShp" presStyleLbl="node1" presStyleIdx="1" presStyleCnt="2">
        <dgm:presLayoutVars>
          <dgm:bulletEnabled val="1"/>
        </dgm:presLayoutVars>
      </dgm:prSet>
      <dgm:spPr/>
    </dgm:pt>
    <dgm:pt modelId="{DF8766C3-F82F-46E3-93DF-A17D802D0110}" type="pres">
      <dgm:prSet presAssocID="{B15BE1E8-607B-4A54-9D7A-722AF40E0D2C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E1667502-ECED-4AA0-944F-87F3793BF626}" srcId="{B15BE1E8-607B-4A54-9D7A-722AF40E0D2C}" destId="{B755D4A1-0C3F-4A00-92B2-E60513B6A47A}" srcOrd="2" destOrd="0" parTransId="{6513A5CF-D289-424A-84CF-4042BF74FA6C}" sibTransId="{E1BE13B4-5F6F-4B70-BE06-DF688AFEC2C8}"/>
    <dgm:cxn modelId="{ACD60B03-0745-4A18-9D0F-FE12C8B8236F}" type="presOf" srcId="{546C7E3B-13BC-4E81-8495-70AC889EC5D5}" destId="{DF8766C3-F82F-46E3-93DF-A17D802D0110}" srcOrd="0" destOrd="0" presId="urn:microsoft.com/office/officeart/2005/8/layout/vList6"/>
    <dgm:cxn modelId="{2655D811-9E08-414E-8C63-4DA77F9DCBE4}" type="presOf" srcId="{B15BE1E8-607B-4A54-9D7A-722AF40E0D2C}" destId="{8D23AA8C-C95C-4665-B290-80853D80AF80}" srcOrd="0" destOrd="0" presId="urn:microsoft.com/office/officeart/2005/8/layout/vList6"/>
    <dgm:cxn modelId="{6CB0C632-465E-4C16-A1AC-548C1F4666EE}" srcId="{B15BE1E8-607B-4A54-9D7A-722AF40E0D2C}" destId="{56C17559-5C5C-49EF-8E8F-80A14DBC10FF}" srcOrd="1" destOrd="0" parTransId="{32A5BD75-BFB8-472B-8E1E-774E8A0C37C2}" sibTransId="{9EF5DA31-3AF1-4EF0-BE69-FFFBC344C6AA}"/>
    <dgm:cxn modelId="{4B8EE740-E1BD-49C9-BA02-88C288DACA7C}" srcId="{E3FDCD03-F671-4959-B8F5-9911C62DB442}" destId="{458C391D-7C52-4D7B-9A3D-5A79B5BDCF6D}" srcOrd="2" destOrd="0" parTransId="{D8FC44DE-C5B7-4747-8DB7-1F6EDB75E284}" sibTransId="{BE8D7023-D612-45A3-A1FB-2775B333ED2B}"/>
    <dgm:cxn modelId="{94426F5F-E5A5-48C9-85D2-5155A964D371}" type="presOf" srcId="{E3FDCD03-F671-4959-B8F5-9911C62DB442}" destId="{7D348DE4-E3EC-4B1F-923B-06192C9ED87D}" srcOrd="0" destOrd="0" presId="urn:microsoft.com/office/officeart/2005/8/layout/vList6"/>
    <dgm:cxn modelId="{5F202B48-DF2B-45A4-BDFD-2AFF84DE63C9}" srcId="{0DF929D8-6D10-43A6-A8F5-36787E66D91D}" destId="{B15BE1E8-607B-4A54-9D7A-722AF40E0D2C}" srcOrd="1" destOrd="0" parTransId="{3743743B-B106-4952-8FFA-4A1B00C47F66}" sibTransId="{0BEB84E2-7DA1-4B4D-9940-D4DAD83703F7}"/>
    <dgm:cxn modelId="{CDF39968-391F-489A-B48C-F24145251E0F}" type="presOf" srcId="{FE0C0055-C011-4838-A7F6-1E81F85D1C0C}" destId="{5E2AE5F7-F7B8-49C8-BDB8-D3D541CF4916}" srcOrd="0" destOrd="3" presId="urn:microsoft.com/office/officeart/2005/8/layout/vList6"/>
    <dgm:cxn modelId="{E7FF2673-7DF6-42A4-9CAC-D8BF1F349E3D}" srcId="{E3FDCD03-F671-4959-B8F5-9911C62DB442}" destId="{B7568555-D889-4CBA-AED1-77A0AAFF74CF}" srcOrd="0" destOrd="0" parTransId="{F05787E4-F4D8-4619-87F3-AEA45ADF6333}" sibTransId="{F335A7B7-6620-4A0A-BD09-9D4CF1945CC0}"/>
    <dgm:cxn modelId="{E64E5A54-E82E-481B-8BBF-B4132A190925}" type="presOf" srcId="{B7568555-D889-4CBA-AED1-77A0AAFF74CF}" destId="{5E2AE5F7-F7B8-49C8-BDB8-D3D541CF4916}" srcOrd="0" destOrd="0" presId="urn:microsoft.com/office/officeart/2005/8/layout/vList6"/>
    <dgm:cxn modelId="{9FD23F75-654C-4078-9F40-C9418142A631}" srcId="{0DF929D8-6D10-43A6-A8F5-36787E66D91D}" destId="{E3FDCD03-F671-4959-B8F5-9911C62DB442}" srcOrd="0" destOrd="0" parTransId="{92B2E49E-3336-4411-B9CE-C791642BD4B0}" sibTransId="{CA5C11D4-A1A1-4772-A498-D42F401F38A6}"/>
    <dgm:cxn modelId="{E06ABC56-5FE1-4CCA-8155-FB971BCF81C1}" srcId="{E3FDCD03-F671-4959-B8F5-9911C62DB442}" destId="{2F787208-B303-401D-B705-7F9E5BA7A064}" srcOrd="1" destOrd="0" parTransId="{C0880EB2-C5DA-4C64-BDC7-37E19A8DE38F}" sibTransId="{17DDC50B-F050-45DA-956A-7953CB0897EE}"/>
    <dgm:cxn modelId="{06CDB1B9-8D05-412D-961E-D7FAE7EBFD6A}" type="presOf" srcId="{2F787208-B303-401D-B705-7F9E5BA7A064}" destId="{5E2AE5F7-F7B8-49C8-BDB8-D3D541CF4916}" srcOrd="0" destOrd="1" presId="urn:microsoft.com/office/officeart/2005/8/layout/vList6"/>
    <dgm:cxn modelId="{CDB5C1CD-EF6F-4533-9207-F004AF566E0D}" srcId="{B15BE1E8-607B-4A54-9D7A-722AF40E0D2C}" destId="{546C7E3B-13BC-4E81-8495-70AC889EC5D5}" srcOrd="0" destOrd="0" parTransId="{418C5055-237A-4430-B6A0-E554A4D306DF}" sibTransId="{C63D4183-DDE1-4A0F-9BE7-EECBDEDE8781}"/>
    <dgm:cxn modelId="{057104D0-0CFE-4266-B841-3DFFA6E8DA7C}" type="presOf" srcId="{56C17559-5C5C-49EF-8E8F-80A14DBC10FF}" destId="{DF8766C3-F82F-46E3-93DF-A17D802D0110}" srcOrd="0" destOrd="1" presId="urn:microsoft.com/office/officeart/2005/8/layout/vList6"/>
    <dgm:cxn modelId="{CAB623DC-6150-4DD6-BF65-8A858D9B8C0E}" type="presOf" srcId="{458C391D-7C52-4D7B-9A3D-5A79B5BDCF6D}" destId="{5E2AE5F7-F7B8-49C8-BDB8-D3D541CF4916}" srcOrd="0" destOrd="2" presId="urn:microsoft.com/office/officeart/2005/8/layout/vList6"/>
    <dgm:cxn modelId="{29DF51E7-6F13-4EB9-BFB9-25E9DFEED076}" type="presOf" srcId="{0DF929D8-6D10-43A6-A8F5-36787E66D91D}" destId="{B42FE82C-CE3A-4625-89A9-5EE73730C41C}" srcOrd="0" destOrd="0" presId="urn:microsoft.com/office/officeart/2005/8/layout/vList6"/>
    <dgm:cxn modelId="{8D0292E9-427C-4F54-B461-29C5CBC7B3FF}" type="presOf" srcId="{B755D4A1-0C3F-4A00-92B2-E60513B6A47A}" destId="{DF8766C3-F82F-46E3-93DF-A17D802D0110}" srcOrd="0" destOrd="2" presId="urn:microsoft.com/office/officeart/2005/8/layout/vList6"/>
    <dgm:cxn modelId="{863889EC-9E8D-430C-A374-3E912245D20B}" srcId="{E3FDCD03-F671-4959-B8F5-9911C62DB442}" destId="{FE0C0055-C011-4838-A7F6-1E81F85D1C0C}" srcOrd="3" destOrd="0" parTransId="{FA152E59-AC61-4536-8806-FA6BFFA5D72C}" sibTransId="{62B4CB76-0690-4CB8-9558-9E396A3F8FD3}"/>
    <dgm:cxn modelId="{071C910F-EC42-46A7-B79F-065752AFB67C}" type="presParOf" srcId="{B42FE82C-CE3A-4625-89A9-5EE73730C41C}" destId="{92857643-EB78-412C-AF7D-3AE49A38BB61}" srcOrd="0" destOrd="0" presId="urn:microsoft.com/office/officeart/2005/8/layout/vList6"/>
    <dgm:cxn modelId="{CE6A258B-81FB-424F-8A25-0095A568F2E3}" type="presParOf" srcId="{92857643-EB78-412C-AF7D-3AE49A38BB61}" destId="{7D348DE4-E3EC-4B1F-923B-06192C9ED87D}" srcOrd="0" destOrd="0" presId="urn:microsoft.com/office/officeart/2005/8/layout/vList6"/>
    <dgm:cxn modelId="{67926FBE-671F-414E-BFC3-2571D5C1C338}" type="presParOf" srcId="{92857643-EB78-412C-AF7D-3AE49A38BB61}" destId="{5E2AE5F7-F7B8-49C8-BDB8-D3D541CF4916}" srcOrd="1" destOrd="0" presId="urn:microsoft.com/office/officeart/2005/8/layout/vList6"/>
    <dgm:cxn modelId="{15E734FF-07A1-445A-8824-39859CAC9012}" type="presParOf" srcId="{B42FE82C-CE3A-4625-89A9-5EE73730C41C}" destId="{F8AA57A7-E301-4846-84CD-4F8C5E783E28}" srcOrd="1" destOrd="0" presId="urn:microsoft.com/office/officeart/2005/8/layout/vList6"/>
    <dgm:cxn modelId="{4F3E14C1-23FE-42DB-A07A-31E89501ECA6}" type="presParOf" srcId="{B42FE82C-CE3A-4625-89A9-5EE73730C41C}" destId="{4E83F389-7320-4159-A0B0-D5EA122015F9}" srcOrd="2" destOrd="0" presId="urn:microsoft.com/office/officeart/2005/8/layout/vList6"/>
    <dgm:cxn modelId="{9C2EE53B-0925-4401-A0C1-5CB57FBBE5AA}" type="presParOf" srcId="{4E83F389-7320-4159-A0B0-D5EA122015F9}" destId="{8D23AA8C-C95C-4665-B290-80853D80AF80}" srcOrd="0" destOrd="0" presId="urn:microsoft.com/office/officeart/2005/8/layout/vList6"/>
    <dgm:cxn modelId="{D849E999-86E7-43DC-BD7E-AA25E9FDDB84}" type="presParOf" srcId="{4E83F389-7320-4159-A0B0-D5EA122015F9}" destId="{DF8766C3-F82F-46E3-93DF-A17D802D011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2AE5F7-F7B8-49C8-BDB8-D3D541CF4916}">
      <dsp:nvSpPr>
        <dsp:cNvPr id="0" name=""/>
        <dsp:cNvSpPr/>
      </dsp:nvSpPr>
      <dsp:spPr>
        <a:xfrm>
          <a:off x="2438400" y="496"/>
          <a:ext cx="3657600" cy="1934765"/>
        </a:xfrm>
        <a:prstGeom prst="rightArrow">
          <a:avLst>
            <a:gd name="adj1" fmla="val 75000"/>
            <a:gd name="adj2" fmla="val 50000"/>
          </a:avLst>
        </a:prstGeom>
        <a:solidFill>
          <a:srgbClr val="92D050">
            <a:alpha val="23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1400" b="1" u="sng" kern="1200" dirty="0">
              <a:latin typeface="Arial" panose="020B0604020202020204" pitchFamily="34" charset="0"/>
              <a:cs typeface="Arial" panose="020B0604020202020204" pitchFamily="34" charset="0"/>
            </a:rPr>
            <a:t>oder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de-DE" sz="1400" u="sng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400" kern="1200" dirty="0">
              <a:latin typeface="Arial" panose="020B0604020202020204" pitchFamily="34" charset="0"/>
              <a:cs typeface="Arial" panose="020B0604020202020204" pitchFamily="34" charset="0"/>
            </a:rPr>
            <a:t>Einjährige kontinuierliche Teilnahme an einer Berufsausbildung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400" kern="1200" dirty="0">
              <a:latin typeface="Arial" panose="020B0604020202020204" pitchFamily="34" charset="0"/>
              <a:cs typeface="Arial" panose="020B0604020202020204" pitchFamily="34" charset="0"/>
            </a:rPr>
            <a:t>Freiwilligendienst (z.B. FSJ, FÖJ, BFD, Wehrdienst, Zivildienst) </a:t>
          </a:r>
        </a:p>
      </dsp:txBody>
      <dsp:txXfrm>
        <a:off x="2438400" y="242342"/>
        <a:ext cx="2932063" cy="1451073"/>
      </dsp:txXfrm>
    </dsp:sp>
    <dsp:sp modelId="{7D348DE4-E3EC-4B1F-923B-06192C9ED87D}">
      <dsp:nvSpPr>
        <dsp:cNvPr id="0" name=""/>
        <dsp:cNvSpPr/>
      </dsp:nvSpPr>
      <dsp:spPr>
        <a:xfrm>
          <a:off x="0" y="496"/>
          <a:ext cx="2438400" cy="1934765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latin typeface="Arial" panose="020B0604020202020204" pitchFamily="34" charset="0"/>
              <a:cs typeface="Arial" panose="020B0604020202020204" pitchFamily="34" charset="0"/>
            </a:rPr>
            <a:t>Einjähriges gelenktes Praktikum</a:t>
          </a:r>
          <a:r>
            <a:rPr lang="de-DE" sz="2000" kern="1200" baseline="30000" dirty="0">
              <a:latin typeface="Arial" panose="020B0604020202020204" pitchFamily="34" charset="0"/>
              <a:cs typeface="Arial" panose="020B0604020202020204" pitchFamily="34" charset="0"/>
            </a:rPr>
            <a:t>3)</a:t>
          </a:r>
          <a:endParaRPr lang="de-D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447" y="94943"/>
        <a:ext cx="2249506" cy="1745871"/>
      </dsp:txXfrm>
    </dsp:sp>
    <dsp:sp modelId="{DF8766C3-F82F-46E3-93DF-A17D802D0110}">
      <dsp:nvSpPr>
        <dsp:cNvPr id="0" name=""/>
        <dsp:cNvSpPr/>
      </dsp:nvSpPr>
      <dsp:spPr>
        <a:xfrm>
          <a:off x="2438400" y="2128738"/>
          <a:ext cx="3657600" cy="1934765"/>
        </a:xfrm>
        <a:prstGeom prst="rightArrow">
          <a:avLst>
            <a:gd name="adj1" fmla="val 75000"/>
            <a:gd name="adj2" fmla="val 50000"/>
          </a:avLst>
        </a:prstGeom>
        <a:solidFill>
          <a:srgbClr val="92D050">
            <a:alpha val="23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1400" b="1" u="sng" kern="1200" dirty="0">
              <a:latin typeface="Arial" panose="020B0604020202020204" pitchFamily="34" charset="0"/>
              <a:cs typeface="Arial" panose="020B0604020202020204" pitchFamily="34" charset="0"/>
            </a:rPr>
            <a:t>oder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de-DE" sz="1400" u="sng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400" kern="1200" dirty="0">
              <a:latin typeface="Arial" panose="020B0604020202020204" pitchFamily="34" charset="0"/>
              <a:cs typeface="Arial" panose="020B0604020202020204" pitchFamily="34" charset="0"/>
            </a:rPr>
            <a:t>2 Jahre berufliche Tätigkeit in einem Berufsfeld </a:t>
          </a:r>
        </a:p>
      </dsp:txBody>
      <dsp:txXfrm>
        <a:off x="2438400" y="2370584"/>
        <a:ext cx="2932063" cy="1451073"/>
      </dsp:txXfrm>
    </dsp:sp>
    <dsp:sp modelId="{8D23AA8C-C95C-4665-B290-80853D80AF80}">
      <dsp:nvSpPr>
        <dsp:cNvPr id="0" name=""/>
        <dsp:cNvSpPr/>
      </dsp:nvSpPr>
      <dsp:spPr>
        <a:xfrm>
          <a:off x="0" y="2128738"/>
          <a:ext cx="2438400" cy="1934765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latin typeface="Arial" panose="020B0604020202020204" pitchFamily="34" charset="0"/>
              <a:cs typeface="Arial" panose="020B0604020202020204" pitchFamily="34" charset="0"/>
            </a:rPr>
            <a:t>Abgeschlossene Berufsausbildung</a:t>
          </a:r>
        </a:p>
      </dsp:txBody>
      <dsp:txXfrm>
        <a:off x="94447" y="2223185"/>
        <a:ext cx="2249506" cy="17458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1A406-C323-4EA6-B19A-4744DC852698}" type="datetimeFigureOut">
              <a:rPr lang="de-DE" smtClean="0"/>
              <a:t>22.01.2026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0B51A-ACFB-438D-8E64-4B4E10E32E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1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8" t="10737" r="9330" b="13813"/>
          <a:stretch/>
        </p:blipFill>
        <p:spPr>
          <a:xfrm>
            <a:off x="0" y="3259048"/>
            <a:ext cx="9144000" cy="359895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25352" y="292494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524" y="260648"/>
            <a:ext cx="1480135" cy="54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925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Bezirksregierung Detmold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8601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23244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171547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5685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916832"/>
            <a:ext cx="4038600" cy="42093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16832"/>
            <a:ext cx="4038600" cy="42093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786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916831"/>
            <a:ext cx="4040188" cy="7589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675759"/>
            <a:ext cx="4040188" cy="34504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4" y="1920904"/>
            <a:ext cx="4041775" cy="7548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675759"/>
            <a:ext cx="4041775" cy="34504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B4DC01B6-B8AB-40AD-BF08-26BFCC460B7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7200" y="1916830"/>
            <a:ext cx="4040188" cy="7589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00705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993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6288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260648"/>
            <a:ext cx="1480135" cy="543390"/>
          </a:xfrm>
          <a:prstGeom prst="rect">
            <a:avLst/>
          </a:prstGeom>
        </p:spPr>
      </p:pic>
      <p:pic>
        <p:nvPicPr>
          <p:cNvPr id="9" name="Grafik 8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8" t="10737" r="9330" b="13813"/>
          <a:stretch/>
        </p:blipFill>
        <p:spPr>
          <a:xfrm>
            <a:off x="0" y="4653136"/>
            <a:ext cx="9144000" cy="1798752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804038"/>
            <a:ext cx="8229600" cy="111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2060848"/>
            <a:ext cx="8229600" cy="406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Bezirksregierung Detmold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0BB82C2-AAB9-46B0-B4FC-082E407C75A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91369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>
            <a:extLst>
              <a:ext uri="{FF2B5EF4-FFF2-40B4-BE49-F238E27FC236}">
                <a16:creationId xmlns:a16="http://schemas.microsoft.com/office/drawing/2014/main" id="{AA2D4682-2D08-4F2A-A151-5ABCA87FD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6948264" cy="980728"/>
          </a:xfrm>
        </p:spPr>
        <p:txBody>
          <a:bodyPr>
            <a:normAutofit/>
          </a:bodyPr>
          <a:lstStyle/>
          <a:p>
            <a:r>
              <a:rPr lang="de-DE" sz="2400" dirty="0"/>
              <a:t>Erwerb der vollen Fachhochschulreife (FAQ)</a:t>
            </a: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CE057F17-D238-463D-ABA2-FFB36E3A24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1178565"/>
              </p:ext>
            </p:extLst>
          </p:nvPr>
        </p:nvGraphicFramePr>
        <p:xfrm>
          <a:off x="323528" y="188528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0E066ACF-530D-4DB8-A876-693AC94922CF}"/>
              </a:ext>
            </a:extLst>
          </p:cNvPr>
          <p:cNvSpPr txBox="1"/>
          <p:nvPr/>
        </p:nvSpPr>
        <p:spPr>
          <a:xfrm>
            <a:off x="6300192" y="1048662"/>
            <a:ext cx="266429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Für prakt. Anteile gilt:</a:t>
            </a:r>
          </a:p>
          <a:p>
            <a:pPr algn="just"/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… der schulische Teil muss </a:t>
            </a:r>
            <a:r>
              <a:rPr lang="de-DE" sz="1200" u="sng" dirty="0">
                <a:latin typeface="Arial" panose="020B0604020202020204" pitchFamily="34" charset="0"/>
                <a:cs typeface="Arial" panose="020B0604020202020204" pitchFamily="34" charset="0"/>
              </a:rPr>
              <a:t>vor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dem praktischen Teil erworben werden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… diese sind in </a:t>
            </a:r>
            <a:r>
              <a:rPr lang="de-DE" sz="1200" u="sng" dirty="0">
                <a:latin typeface="Arial" panose="020B0604020202020204" pitchFamily="34" charset="0"/>
                <a:cs typeface="Arial" panose="020B0604020202020204" pitchFamily="34" charset="0"/>
              </a:rPr>
              <a:t>Vollzeit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zu absolvieren</a:t>
            </a:r>
            <a:r>
              <a:rPr lang="de-DE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…Teilzeit</a:t>
            </a:r>
            <a:r>
              <a:rPr lang="de-DE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ist möglich, verlängert jedoch die notwendige Dauer des Praktikums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… grundsätzlich kann der Praktikums-/Freiwilligen-dienstgeber zwischendurch </a:t>
            </a:r>
            <a:r>
              <a:rPr lang="de-DE" sz="1200" u="sng" dirty="0">
                <a:latin typeface="Arial" panose="020B0604020202020204" pitchFamily="34" charset="0"/>
                <a:cs typeface="Arial" panose="020B0604020202020204" pitchFamily="34" charset="0"/>
              </a:rPr>
              <a:t>gewechselt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werden, jedoch nur im selben Fachbereich</a:t>
            </a:r>
          </a:p>
          <a:p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…eine Einstiegsqualifizierung kann anerkannt werden, ein Ausbildungsvorbereitungspraktikum nicht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… ehrenamtliche Tätigkeiten können i.d.R. nicht anerkannt werden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529DF48-33FD-45AF-BC51-FCF637B01ED3}"/>
              </a:ext>
            </a:extLst>
          </p:cNvPr>
          <p:cNvSpPr txBox="1"/>
          <p:nvPr/>
        </p:nvSpPr>
        <p:spPr>
          <a:xfrm>
            <a:off x="467544" y="6392166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Eine Vollzeitstelle richtet sich nach dem jeweiligen Betrieb; Stellen unter 35 Wochenstunden werden von unserer Seite nicht mehr als Vollzeit anerkannt.</a:t>
            </a:r>
          </a:p>
          <a:p>
            <a:pPr marL="342900" indent="-342900">
              <a:buAutoNum type="arabicParenR"/>
            </a:pP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Unter 50% einer Vollzeitstelle können die Zeiten nicht anerkannt werden </a:t>
            </a:r>
          </a:p>
          <a:p>
            <a:pPr marL="342900" indent="-342900">
              <a:buAutoNum type="arabicParenR"/>
            </a:pP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Mit dem Abgangszeugnis und der Praktikumsbescheinigung über das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einj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. gelenkte Praktikum können Sie sich in NRW direkt bei der Hochschule/FHS bewerben</a:t>
            </a:r>
            <a:endParaRPr lang="de-DE" sz="140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AFF9E41-FCBE-477F-9142-A31707B12533}"/>
              </a:ext>
            </a:extLst>
          </p:cNvPr>
          <p:cNvSpPr txBox="1"/>
          <p:nvPr/>
        </p:nvSpPr>
        <p:spPr>
          <a:xfrm>
            <a:off x="323528" y="980729"/>
            <a:ext cx="54726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de-DE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Gymnasiale Oberstufe (Q-Phase)</a:t>
            </a:r>
          </a:p>
        </p:txBody>
      </p:sp>
    </p:spTree>
    <p:extLst>
      <p:ext uri="{BB962C8B-B14F-4D97-AF65-F5344CB8AC3E}">
        <p14:creationId xmlns:p14="http://schemas.microsoft.com/office/powerpoint/2010/main" val="2057981668"/>
      </p:ext>
    </p:extLst>
  </p:cSld>
  <p:clrMapOvr>
    <a:masterClrMapping/>
  </p:clrMapOvr>
</p:sld>
</file>

<file path=ppt/theme/theme1.xml><?xml version="1.0" encoding="utf-8"?>
<a:theme xmlns:a="http://schemas.openxmlformats.org/drawingml/2006/main" name="BezReg2014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5VorlageBezRegPP.pptx" id="{9AC643E5-BEFD-48EA-A11A-D0B9E3F7D547}" vid="{BAFCA524-F8DE-4CE5-A5B2-AE1D3A1C923B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um-Protokoll xmlns="bbfac982-c9cf-4178-85c5-aab50ffa91a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EC12F1177B49447ACFBD4EA38E45D98" ma:contentTypeVersion="1" ma:contentTypeDescription="Ein neues Dokument erstellen." ma:contentTypeScope="" ma:versionID="714ce2831c3a6621424693d0f54a5e10">
  <xsd:schema xmlns:xsd="http://www.w3.org/2001/XMLSchema" xmlns:xs="http://www.w3.org/2001/XMLSchema" xmlns:p="http://schemas.microsoft.com/office/2006/metadata/properties" xmlns:ns2="bbfac982-c9cf-4178-85c5-aab50ffa91a3" targetNamespace="http://schemas.microsoft.com/office/2006/metadata/properties" ma:root="true" ma:fieldsID="aa66159cdcf806fd12d2b0bea3e7bcc9" ns2:_="">
    <xsd:import namespace="bbfac982-c9cf-4178-85c5-aab50ffa91a3"/>
    <xsd:element name="properties">
      <xsd:complexType>
        <xsd:sequence>
          <xsd:element name="documentManagement">
            <xsd:complexType>
              <xsd:all>
                <xsd:element ref="ns2:Datum-Protoko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fac982-c9cf-4178-85c5-aab50ffa91a3" elementFormDefault="qualified">
    <xsd:import namespace="http://schemas.microsoft.com/office/2006/documentManagement/types"/>
    <xsd:import namespace="http://schemas.microsoft.com/office/infopath/2007/PartnerControls"/>
    <xsd:element name="Datum-Protokoll" ma:index="8" nillable="true" ma:displayName="Datum-Protokoll" ma:format="DateOnly" ma:internalName="Datum_x002d_Protokoll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6A1B31-BDAD-4694-81F4-4404CC12F30B}">
  <ds:schemaRefs>
    <ds:schemaRef ds:uri="http://schemas.microsoft.com/office/2006/metadata/properties"/>
    <ds:schemaRef ds:uri="http://schemas.microsoft.com/office/infopath/2007/PartnerControls"/>
    <ds:schemaRef ds:uri="bbfac982-c9cf-4178-85c5-aab50ffa91a3"/>
  </ds:schemaRefs>
</ds:datastoreItem>
</file>

<file path=customXml/itemProps2.xml><?xml version="1.0" encoding="utf-8"?>
<ds:datastoreItem xmlns:ds="http://schemas.openxmlformats.org/officeDocument/2006/customXml" ds:itemID="{045B2701-06A5-4C06-A2E5-DFB4DCF5AC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fac982-c9cf-4178-85c5-aab50ffa91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2AD73B8-93C5-4348-A23B-E0BE93B5FDA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2025bezregdesignvorlage</Template>
  <TotalTime>0</TotalTime>
  <Words>184</Words>
  <Application>Microsoft Office PowerPoint</Application>
  <PresentationFormat>Bildschirmpräsentation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BezReg2014</vt:lpstr>
      <vt:lpstr>Erwerb der vollen Fachhochschulreife (FAQ)</vt:lpstr>
    </vt:vector>
  </TitlesOfParts>
  <Company>Bezirksregierung Detmold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Erwerb der vollen Fachhochschulreife (FAQ)</dc:title>
  <dc:creator>Birking, Marcel</dc:creator>
  <cp:lastModifiedBy>Drewes, Angela</cp:lastModifiedBy>
  <cp:revision>37</cp:revision>
  <dcterms:created xsi:type="dcterms:W3CDTF">2025-10-16T07:53:00Z</dcterms:created>
  <dcterms:modified xsi:type="dcterms:W3CDTF">2026-01-22T10:09:56Z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0x0101006EC12F1177B49447ACFBD4EA38E45D98</vt:lpwstr>
  </property>
</Properties>
</file>